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2" r:id="rId2"/>
    <p:sldId id="292" r:id="rId3"/>
    <p:sldId id="290" r:id="rId4"/>
    <p:sldId id="291" r:id="rId5"/>
    <p:sldId id="270" r:id="rId6"/>
    <p:sldId id="285" r:id="rId7"/>
    <p:sldId id="261" r:id="rId8"/>
    <p:sldId id="298" r:id="rId9"/>
    <p:sldId id="293" r:id="rId10"/>
    <p:sldId id="294" r:id="rId11"/>
    <p:sldId id="296" r:id="rId12"/>
    <p:sldId id="264" r:id="rId13"/>
    <p:sldId id="262" r:id="rId14"/>
    <p:sldId id="286" r:id="rId15"/>
    <p:sldId id="301" r:id="rId16"/>
    <p:sldId id="263" r:id="rId17"/>
    <p:sldId id="278" r:id="rId18"/>
    <p:sldId id="302" r:id="rId19"/>
    <p:sldId id="283" r:id="rId20"/>
    <p:sldId id="282" r:id="rId21"/>
    <p:sldId id="273" r:id="rId22"/>
    <p:sldId id="299" r:id="rId23"/>
    <p:sldId id="30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99E0"/>
    <a:srgbClr val="A6EA6D"/>
    <a:srgbClr val="B17FD2"/>
    <a:srgbClr val="EE97AB"/>
    <a:srgbClr val="FF7346"/>
    <a:srgbClr val="535EC3"/>
    <a:srgbClr val="94EAD2"/>
    <a:srgbClr val="AEB6DB"/>
    <a:srgbClr val="373DA1"/>
    <a:srgbClr val="FF8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39" autoAdjust="0"/>
    <p:restoredTop sz="94660"/>
  </p:normalViewPr>
  <p:slideViewPr>
    <p:cSldViewPr snapToGrid="0">
      <p:cViewPr varScale="1">
        <p:scale>
          <a:sx n="71" d="100"/>
          <a:sy n="71" d="100"/>
        </p:scale>
        <p:origin x="1320" y="66"/>
      </p:cViewPr>
      <p:guideLst/>
    </p:cSldViewPr>
  </p:slideViewPr>
  <p:notesTextViewPr>
    <p:cViewPr>
      <p:scale>
        <a:sx n="1" d="1"/>
        <a:sy n="1" d="1"/>
      </p:scale>
      <p:origin x="0" y="0"/>
    </p:cViewPr>
  </p:notesTextViewPr>
  <p:sorterViewPr>
    <p:cViewPr>
      <p:scale>
        <a:sx n="70" d="100"/>
        <a:sy n="70" d="100"/>
      </p:scale>
      <p:origin x="0" y="-10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3F8BF9-6419-4896-997C-70797E3FDB7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526450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3F8BF9-6419-4896-997C-70797E3FDB7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131569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3F8BF9-6419-4896-997C-70797E3FDB7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186040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3F8BF9-6419-4896-997C-70797E3FDB7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1076102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3F8BF9-6419-4896-997C-70797E3FDB79}"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282933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3F8BF9-6419-4896-997C-70797E3FDB7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230806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3F8BF9-6419-4896-997C-70797E3FDB79}"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330629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73F8BF9-6419-4896-997C-70797E3FDB79}"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383747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F8BF9-6419-4896-997C-70797E3FDB79}"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3170797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3F8BF9-6419-4896-997C-70797E3FDB7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17429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3F8BF9-6419-4896-997C-70797E3FDB79}"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3128A-5E69-40D0-BB42-D62A4B9F726D}" type="slidenum">
              <a:rPr lang="en-US" smtClean="0"/>
              <a:t>‹#›</a:t>
            </a:fld>
            <a:endParaRPr lang="en-US"/>
          </a:p>
        </p:txBody>
      </p:sp>
    </p:spTree>
    <p:extLst>
      <p:ext uri="{BB962C8B-B14F-4D97-AF65-F5344CB8AC3E}">
        <p14:creationId xmlns:p14="http://schemas.microsoft.com/office/powerpoint/2010/main" val="86581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F8BF9-6419-4896-997C-70797E3FDB79}" type="datetimeFigureOut">
              <a:rPr lang="en-US" smtClean="0"/>
              <a:t>1/14/2020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3128A-5E69-40D0-BB42-D62A4B9F726D}" type="slidenum">
              <a:rPr lang="en-US" smtClean="0"/>
              <a:t>‹#›</a:t>
            </a:fld>
            <a:endParaRPr lang="en-US"/>
          </a:p>
        </p:txBody>
      </p:sp>
    </p:spTree>
    <p:extLst>
      <p:ext uri="{BB962C8B-B14F-4D97-AF65-F5344CB8AC3E}">
        <p14:creationId xmlns:p14="http://schemas.microsoft.com/office/powerpoint/2010/main" val="2528142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935" t="6824" r="2854" b="14580"/>
          <a:stretch/>
        </p:blipFill>
        <p:spPr bwMode="auto">
          <a:xfrm>
            <a:off x="-692634" y="-466182"/>
            <a:ext cx="10871349" cy="7681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7481" y="1164107"/>
            <a:ext cx="6469038" cy="3170099"/>
          </a:xfrm>
          <a:prstGeom prst="rect">
            <a:avLst/>
          </a:prstGeom>
          <a:solidFill>
            <a:srgbClr val="4F5FC1"/>
          </a:solidFill>
          <a:ln w="76200">
            <a:solidFill>
              <a:srgbClr val="ECDAA4"/>
            </a:solidFill>
          </a:ln>
        </p:spPr>
        <p:txBody>
          <a:bodyPr wrap="square" rtlCol="0">
            <a:spAutoFit/>
          </a:bodyPr>
          <a:lstStyle/>
          <a:p>
            <a:pPr algn="ctr"/>
            <a:endParaRPr lang="en-US" sz="4400" dirty="0" smtClean="0">
              <a:solidFill>
                <a:schemeClr val="bg1"/>
              </a:solidFill>
              <a:latin typeface="Berlin Sans FB" panose="020E0602020502020306" pitchFamily="34" charset="0"/>
            </a:endParaRPr>
          </a:p>
          <a:p>
            <a:pPr algn="ctr"/>
            <a:r>
              <a:rPr lang="en-US" sz="7200" dirty="0" smtClean="0">
                <a:solidFill>
                  <a:schemeClr val="bg1"/>
                </a:solidFill>
                <a:latin typeface="Berlin Sans FB" panose="020E0602020502020306" pitchFamily="34" charset="0"/>
              </a:rPr>
              <a:t>You Matter too!</a:t>
            </a:r>
            <a:endParaRPr lang="en-US" sz="6600" dirty="0" smtClean="0">
              <a:solidFill>
                <a:schemeClr val="bg1"/>
              </a:solidFill>
              <a:latin typeface="Berlin Sans FB" panose="020E0602020502020306" pitchFamily="34" charset="0"/>
            </a:endParaRPr>
          </a:p>
          <a:p>
            <a:pPr algn="ctr"/>
            <a:r>
              <a:rPr lang="en-US" sz="4000" dirty="0" smtClean="0">
                <a:solidFill>
                  <a:srgbClr val="A3E975"/>
                </a:solidFill>
                <a:latin typeface="Berlin Sans FB" panose="020E0602020502020306" pitchFamily="34" charset="0"/>
              </a:rPr>
              <a:t>Self-Care for Parents</a:t>
            </a:r>
          </a:p>
          <a:p>
            <a:pPr algn="ctr"/>
            <a:endParaRPr lang="en-US" sz="4400" dirty="0" smtClean="0">
              <a:solidFill>
                <a:schemeClr val="bg1"/>
              </a:solidFill>
              <a:latin typeface="Berlin Sans FB" panose="020E0602020502020306" pitchFamily="34" charset="0"/>
            </a:endParaRPr>
          </a:p>
        </p:txBody>
      </p:sp>
      <p:sp>
        <p:nvSpPr>
          <p:cNvPr id="2" name="Rectangle 1"/>
          <p:cNvSpPr/>
          <p:nvPr/>
        </p:nvSpPr>
        <p:spPr>
          <a:xfrm>
            <a:off x="3073657" y="4768922"/>
            <a:ext cx="2781531" cy="369332"/>
          </a:xfrm>
          <a:prstGeom prst="rect">
            <a:avLst/>
          </a:prstGeom>
        </p:spPr>
        <p:txBody>
          <a:bodyPr wrap="none">
            <a:spAutoFit/>
          </a:bodyPr>
          <a:lstStyle/>
          <a:p>
            <a:pPr algn="ctr"/>
            <a:r>
              <a:rPr lang="en-US" dirty="0">
                <a:solidFill>
                  <a:srgbClr val="535EC3"/>
                </a:solidFill>
                <a:latin typeface="Berlin Sans FB" panose="020E0602020502020306" pitchFamily="34" charset="0"/>
              </a:rPr>
              <a:t>By: Jessica Gonzalez, LMSW</a:t>
            </a:r>
          </a:p>
        </p:txBody>
      </p:sp>
    </p:spTree>
    <p:extLst>
      <p:ext uri="{BB962C8B-B14F-4D97-AF65-F5344CB8AC3E}">
        <p14:creationId xmlns:p14="http://schemas.microsoft.com/office/powerpoint/2010/main" val="1928092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5651"/>
          <a:stretch/>
        </p:blipFill>
        <p:spPr bwMode="auto">
          <a:xfrm>
            <a:off x="-2537424" y="-617621"/>
            <a:ext cx="12916667" cy="8117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190501"/>
            <a:ext cx="8743950" cy="1084846"/>
          </a:xfrm>
          <a:solidFill>
            <a:schemeClr val="bg1"/>
          </a:solidFill>
          <a:ln w="76200">
            <a:solidFill>
              <a:srgbClr val="19DFCE"/>
            </a:solidFill>
          </a:ln>
        </p:spPr>
        <p:txBody>
          <a:bodyPr>
            <a:noAutofit/>
          </a:bodyPr>
          <a:lstStyle/>
          <a:p>
            <a:pPr algn="ctr"/>
            <a:r>
              <a:rPr lang="en-US" sz="2800" b="1" dirty="0">
                <a:solidFill>
                  <a:srgbClr val="373DA1"/>
                </a:solidFill>
                <a:latin typeface="Georgia" panose="02040502050405020303" pitchFamily="18" charset="0"/>
              </a:rPr>
              <a:t>What happens to a CHILD when a parent</a:t>
            </a:r>
            <a:br>
              <a:rPr lang="en-US" sz="2800" b="1" dirty="0">
                <a:solidFill>
                  <a:srgbClr val="373DA1"/>
                </a:solidFill>
                <a:latin typeface="Georgia" panose="02040502050405020303" pitchFamily="18" charset="0"/>
              </a:rPr>
            </a:br>
            <a:r>
              <a:rPr lang="en-US" sz="2800" b="1" dirty="0">
                <a:solidFill>
                  <a:srgbClr val="373DA1"/>
                </a:solidFill>
                <a:latin typeface="Georgia" panose="02040502050405020303" pitchFamily="18" charset="0"/>
              </a:rPr>
              <a:t>neglects self care?</a:t>
            </a:r>
          </a:p>
        </p:txBody>
      </p:sp>
      <p:sp>
        <p:nvSpPr>
          <p:cNvPr id="3" name="Content Placeholder 2"/>
          <p:cNvSpPr>
            <a:spLocks noGrp="1"/>
          </p:cNvSpPr>
          <p:nvPr>
            <p:ph idx="1"/>
          </p:nvPr>
        </p:nvSpPr>
        <p:spPr>
          <a:xfrm>
            <a:off x="171450" y="1446616"/>
            <a:ext cx="3905250" cy="5049434"/>
          </a:xfrm>
          <a:solidFill>
            <a:schemeClr val="bg1"/>
          </a:solidFill>
          <a:ln w="76200">
            <a:solidFill>
              <a:srgbClr val="19DFCE"/>
            </a:solidFill>
          </a:ln>
        </p:spPr>
        <p:txBody>
          <a:bodyPr>
            <a:noAutofit/>
          </a:bodyPr>
          <a:lstStyle/>
          <a:p>
            <a:r>
              <a:rPr lang="en-US" dirty="0" smtClean="0">
                <a:solidFill>
                  <a:srgbClr val="373DA1"/>
                </a:solidFill>
                <a:latin typeface="Berlin Sans FB" panose="020E0602020502020306" pitchFamily="34" charset="0"/>
              </a:rPr>
              <a:t>Send the message that our needs are not important</a:t>
            </a:r>
          </a:p>
          <a:p>
            <a:r>
              <a:rPr lang="en-US" dirty="0" smtClean="0">
                <a:solidFill>
                  <a:srgbClr val="373DA1"/>
                </a:solidFill>
                <a:latin typeface="Berlin Sans FB" panose="020E0602020502020306" pitchFamily="34" charset="0"/>
              </a:rPr>
              <a:t>Diminish the importance of healthy habits</a:t>
            </a:r>
          </a:p>
          <a:p>
            <a:r>
              <a:rPr lang="en-US" dirty="0" smtClean="0">
                <a:solidFill>
                  <a:srgbClr val="373DA1"/>
                </a:solidFill>
                <a:latin typeface="Berlin Sans FB" panose="020E0602020502020306" pitchFamily="34" charset="0"/>
              </a:rPr>
              <a:t>Model passive communication</a:t>
            </a:r>
          </a:p>
          <a:p>
            <a:r>
              <a:rPr lang="en-US" dirty="0" smtClean="0">
                <a:solidFill>
                  <a:srgbClr val="373DA1"/>
                </a:solidFill>
                <a:latin typeface="Berlin Sans FB" panose="020E0602020502020306" pitchFamily="34" charset="0"/>
              </a:rPr>
              <a:t>Decrease their ability to listen to their own needs in all areas</a:t>
            </a:r>
          </a:p>
          <a:p>
            <a:endParaRPr lang="en-US" dirty="0">
              <a:solidFill>
                <a:srgbClr val="373DA1"/>
              </a:solidFill>
              <a:latin typeface="Berlin Sans FB" panose="020E0602020502020306" pitchFamily="34" charset="0"/>
            </a:endParaRPr>
          </a:p>
        </p:txBody>
      </p:sp>
      <p:pic>
        <p:nvPicPr>
          <p:cNvPr id="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864" y="1465667"/>
            <a:ext cx="2743604" cy="182998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image.shutterstock.com/image-vector/child-records-imitates-behavior-adults-260nw-476142208.jpg"/>
          <p:cNvPicPr>
            <a:picLocks noChangeAspect="1" noChangeArrowheads="1"/>
          </p:cNvPicPr>
          <p:nvPr/>
        </p:nvPicPr>
        <p:blipFill rotWithShape="1">
          <a:blip r:embed="rId4">
            <a:extLst>
              <a:ext uri="{28A0092B-C50C-407E-A947-70E740481C1C}">
                <a14:useLocalDpi xmlns:a14="http://schemas.microsoft.com/office/drawing/2010/main" val="0"/>
              </a:ext>
            </a:extLst>
          </a:blip>
          <a:srcRect b="7812"/>
          <a:stretch/>
        </p:blipFill>
        <p:spPr bwMode="auto">
          <a:xfrm>
            <a:off x="4429864" y="1370418"/>
            <a:ext cx="3095625" cy="245863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tse1.mm.bing.net/th?id=OIP.DQIddBpaQFTC3dzKcmC4AQHaHa&amp;pid=Api&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901" y="3971333"/>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7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5651"/>
          <a:stretch/>
        </p:blipFill>
        <p:spPr bwMode="auto">
          <a:xfrm>
            <a:off x="-2537424" y="-617621"/>
            <a:ext cx="12916667" cy="8117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190501"/>
            <a:ext cx="8743950" cy="1084846"/>
          </a:xfrm>
          <a:solidFill>
            <a:schemeClr val="bg1"/>
          </a:solidFill>
          <a:ln w="76200">
            <a:solidFill>
              <a:srgbClr val="19DFCE"/>
            </a:solidFill>
          </a:ln>
        </p:spPr>
        <p:txBody>
          <a:bodyPr>
            <a:noAutofit/>
          </a:bodyPr>
          <a:lstStyle/>
          <a:p>
            <a:pPr algn="ctr"/>
            <a:r>
              <a:rPr lang="en-US" sz="3200" b="1" dirty="0" smtClean="0">
                <a:solidFill>
                  <a:srgbClr val="373DA1"/>
                </a:solidFill>
                <a:latin typeface="Georgia" panose="02040502050405020303" pitchFamily="18" charset="0"/>
              </a:rPr>
              <a:t>Not self-caring, makes parenting HARDER!</a:t>
            </a:r>
            <a:endParaRPr lang="en-US" sz="3200" b="1" dirty="0">
              <a:solidFill>
                <a:srgbClr val="373DA1"/>
              </a:solidFill>
              <a:latin typeface="Georgia" panose="02040502050405020303" pitchFamily="18" charset="0"/>
            </a:endParaRPr>
          </a:p>
        </p:txBody>
      </p:sp>
      <p:pic>
        <p:nvPicPr>
          <p:cNvPr id="13314" name="Picture 2" descr="http://jewishmom.com/wp-content/uploads/tired-mo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84" y="1446706"/>
            <a:ext cx="2922495" cy="204574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momsincharge.files.wordpress.com/2012/04/stressed-out-mo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684" y="3492453"/>
            <a:ext cx="3539419" cy="309139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i.pinimg.com/736x/ac/e6/cf/ace6cfc54424429f3ed4783e99b708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01" y="1622518"/>
            <a:ext cx="3497640" cy="4961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404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9"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829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PARENT SELF-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7" y="556085"/>
            <a:ext cx="5826125" cy="5826125"/>
          </a:xfrm>
          <a:prstGeom prst="rect">
            <a:avLst/>
          </a:prstGeom>
          <a:noFill/>
          <a:ln w="76200">
            <a:solidFill>
              <a:srgbClr val="373DA1"/>
            </a:solidFill>
            <a:prstDash val="lg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845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0050" y="312107"/>
            <a:ext cx="8286750" cy="1230944"/>
          </a:xfrm>
          <a:solidFill>
            <a:schemeClr val="bg1"/>
          </a:solidFill>
          <a:ln w="76200">
            <a:solidFill>
              <a:srgbClr val="AEB6DB"/>
            </a:solidFill>
          </a:ln>
        </p:spPr>
        <p:txBody>
          <a:bodyPr>
            <a:normAutofit/>
          </a:bodyPr>
          <a:lstStyle/>
          <a:p>
            <a:pPr algn="ctr"/>
            <a:r>
              <a:rPr lang="en-US" sz="3600" dirty="0" smtClean="0">
                <a:solidFill>
                  <a:srgbClr val="373DA1"/>
                </a:solidFill>
                <a:latin typeface="Berlin Sans FB" panose="020E0602020502020306" pitchFamily="34" charset="0"/>
              </a:rPr>
              <a:t>You have permission to set healthy boundaries &amp; to self-care!</a:t>
            </a:r>
            <a:endParaRPr lang="en-US" sz="3600" dirty="0">
              <a:solidFill>
                <a:srgbClr val="373DA1"/>
              </a:solidFill>
              <a:latin typeface="Berlin Sans FB" panose="020E0602020502020306" pitchFamily="34" charset="0"/>
            </a:endParaRPr>
          </a:p>
        </p:txBody>
      </p:sp>
      <p:sp>
        <p:nvSpPr>
          <p:cNvPr id="3" name="Content Placeholder 2"/>
          <p:cNvSpPr>
            <a:spLocks noGrp="1"/>
          </p:cNvSpPr>
          <p:nvPr>
            <p:ph idx="1"/>
          </p:nvPr>
        </p:nvSpPr>
        <p:spPr>
          <a:xfrm>
            <a:off x="438150" y="1746293"/>
            <a:ext cx="5102038" cy="4908465"/>
          </a:xfrm>
          <a:solidFill>
            <a:schemeClr val="bg1"/>
          </a:solidFill>
          <a:ln w="76200">
            <a:solidFill>
              <a:srgbClr val="AEB6DB"/>
            </a:solidFill>
          </a:ln>
        </p:spPr>
        <p:txBody>
          <a:bodyPr>
            <a:noAutofit/>
          </a:bodyPr>
          <a:lstStyle/>
          <a:p>
            <a:endParaRPr lang="en-US" sz="1000" dirty="0" smtClean="0">
              <a:solidFill>
                <a:srgbClr val="373DA1"/>
              </a:solidFill>
              <a:latin typeface="Berlin Sans FB" panose="020E0602020502020306" pitchFamily="34" charset="0"/>
            </a:endParaRPr>
          </a:p>
          <a:p>
            <a:r>
              <a:rPr lang="en-US" sz="2400" dirty="0" smtClean="0">
                <a:solidFill>
                  <a:srgbClr val="373DA1"/>
                </a:solidFill>
                <a:latin typeface="Berlin Sans FB" panose="020E0602020502020306" pitchFamily="34" charset="0"/>
              </a:rPr>
              <a:t>Learn how to say no and when to say yes</a:t>
            </a:r>
          </a:p>
          <a:p>
            <a:r>
              <a:rPr lang="en-US" sz="2400" dirty="0" smtClean="0">
                <a:solidFill>
                  <a:srgbClr val="373DA1"/>
                </a:solidFill>
                <a:latin typeface="Berlin Sans FB" panose="020E0602020502020306" pitchFamily="34" charset="0"/>
              </a:rPr>
              <a:t>Identify what you are doing that is working &amp; what brings you energy &amp; joy</a:t>
            </a:r>
          </a:p>
          <a:p>
            <a:r>
              <a:rPr lang="en-US" sz="2400" dirty="0" smtClean="0">
                <a:solidFill>
                  <a:srgbClr val="373DA1"/>
                </a:solidFill>
                <a:latin typeface="Berlin Sans FB" panose="020E0602020502020306" pitchFamily="34" charset="0"/>
              </a:rPr>
              <a:t>Build a healthy support system, e.g. toxic friendships</a:t>
            </a:r>
          </a:p>
          <a:p>
            <a:r>
              <a:rPr lang="en-US" sz="2400" dirty="0" smtClean="0">
                <a:solidFill>
                  <a:srgbClr val="373DA1"/>
                </a:solidFill>
                <a:latin typeface="Berlin Sans FB" panose="020E0602020502020306" pitchFamily="34" charset="0"/>
              </a:rPr>
              <a:t>Ask for help and communicate your struggles to find solutions</a:t>
            </a:r>
          </a:p>
          <a:p>
            <a:r>
              <a:rPr lang="en-US" sz="2400" dirty="0" smtClean="0">
                <a:solidFill>
                  <a:srgbClr val="373DA1"/>
                </a:solidFill>
                <a:latin typeface="Berlin Sans FB" panose="020E0602020502020306" pitchFamily="34" charset="0"/>
              </a:rPr>
              <a:t>Consider seeking out help to explore underlying emotions</a:t>
            </a:r>
          </a:p>
          <a:p>
            <a:endParaRPr lang="en-US" sz="2400" dirty="0">
              <a:solidFill>
                <a:srgbClr val="373DA1"/>
              </a:solidFill>
              <a:latin typeface="Berlin Sans FB" panose="020E0602020502020306" pitchFamily="34" charset="0"/>
            </a:endParaRPr>
          </a:p>
        </p:txBody>
      </p:sp>
      <p:pic>
        <p:nvPicPr>
          <p:cNvPr id="3074" name="Picture 2" descr="Image result for Healthy parent"/>
          <p:cNvPicPr>
            <a:picLocks noChangeAspect="1" noChangeArrowheads="1"/>
          </p:cNvPicPr>
          <p:nvPr/>
        </p:nvPicPr>
        <p:blipFill rotWithShape="1">
          <a:blip r:embed="rId3">
            <a:extLst>
              <a:ext uri="{28A0092B-C50C-407E-A947-70E740481C1C}">
                <a14:useLocalDpi xmlns:a14="http://schemas.microsoft.com/office/drawing/2010/main" val="0"/>
              </a:ext>
            </a:extLst>
          </a:blip>
          <a:srcRect l="21984" r="19663"/>
          <a:stretch/>
        </p:blipFill>
        <p:spPr bwMode="auto">
          <a:xfrm>
            <a:off x="5876648" y="1732935"/>
            <a:ext cx="2810152" cy="4815783"/>
          </a:xfrm>
          <a:prstGeom prst="rect">
            <a:avLst/>
          </a:prstGeom>
          <a:noFill/>
          <a:ln w="76200">
            <a:solidFill>
              <a:srgbClr val="AEB6D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787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physical self-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246" y="223573"/>
            <a:ext cx="6701727" cy="6374815"/>
          </a:xfrm>
          <a:prstGeom prst="rect">
            <a:avLst/>
          </a:prstGeom>
          <a:noFill/>
          <a:ln w="76200">
            <a:solidFill>
              <a:schemeClr val="tx1"/>
            </a:solidFill>
            <a:prstDash val="lg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3149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442592" y="122830"/>
            <a:ext cx="6650530" cy="6523630"/>
            <a:chOff x="1892968" y="573206"/>
            <a:chExt cx="5390147" cy="5594803"/>
          </a:xfrm>
        </p:grpSpPr>
        <p:pic>
          <p:nvPicPr>
            <p:cNvPr id="2" name="Picture 1"/>
            <p:cNvPicPr>
              <a:picLocks noChangeAspect="1"/>
            </p:cNvPicPr>
            <p:nvPr/>
          </p:nvPicPr>
          <p:blipFill rotWithShape="1">
            <a:blip r:embed="rId3"/>
            <a:srcRect l="20044" t="28924" r="21054" b="11392"/>
            <a:stretch/>
          </p:blipFill>
          <p:spPr>
            <a:xfrm>
              <a:off x="1897039" y="573206"/>
              <a:ext cx="5386076" cy="3068354"/>
            </a:xfrm>
            <a:prstGeom prst="rect">
              <a:avLst/>
            </a:prstGeom>
          </p:spPr>
        </p:pic>
        <p:pic>
          <p:nvPicPr>
            <p:cNvPr id="3" name="Picture 2"/>
            <p:cNvPicPr>
              <a:picLocks noChangeAspect="1"/>
            </p:cNvPicPr>
            <p:nvPr/>
          </p:nvPicPr>
          <p:blipFill rotWithShape="1">
            <a:blip r:embed="rId4"/>
            <a:srcRect l="20000" t="13881" r="21053" b="34013"/>
            <a:stretch/>
          </p:blipFill>
          <p:spPr>
            <a:xfrm>
              <a:off x="1892968" y="3489231"/>
              <a:ext cx="5390147" cy="2678778"/>
            </a:xfrm>
            <a:prstGeom prst="rect">
              <a:avLst/>
            </a:prstGeom>
          </p:spPr>
        </p:pic>
      </p:grpSp>
    </p:spTree>
    <p:extLst>
      <p:ext uri="{BB962C8B-B14F-4D97-AF65-F5344CB8AC3E}">
        <p14:creationId xmlns:p14="http://schemas.microsoft.com/office/powerpoint/2010/main" val="1599523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artistic background design"/>
          <p:cNvPicPr>
            <a:picLocks noChangeAspect="1" noChangeArrowheads="1"/>
          </p:cNvPicPr>
          <p:nvPr/>
        </p:nvPicPr>
        <p:blipFill rotWithShape="1">
          <a:blip r:embed="rId4">
            <a:extLst>
              <a:ext uri="{28A0092B-C50C-407E-A947-70E740481C1C}">
                <a14:useLocalDpi xmlns:a14="http://schemas.microsoft.com/office/drawing/2010/main" val="0"/>
              </a:ext>
            </a:extLst>
          </a:blip>
          <a:srcRect b="11057"/>
          <a:stretch/>
        </p:blipFill>
        <p:spPr bwMode="auto">
          <a:xfrm rot="10800000"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0947" y="365126"/>
            <a:ext cx="8154403" cy="1325563"/>
          </a:xfrm>
          <a:solidFill>
            <a:schemeClr val="bg1"/>
          </a:solidFill>
          <a:ln w="57150">
            <a:solidFill>
              <a:srgbClr val="A2E76F"/>
            </a:solidFill>
          </a:ln>
        </p:spPr>
        <p:txBody>
          <a:bodyPr>
            <a:noAutofit/>
          </a:bodyPr>
          <a:lstStyle/>
          <a:p>
            <a:pPr algn="ctr"/>
            <a:r>
              <a:rPr lang="en-US" sz="4800" b="1" dirty="0">
                <a:solidFill>
                  <a:srgbClr val="373DA1"/>
                </a:solidFill>
                <a:latin typeface="Georgia" panose="02040502050405020303" pitchFamily="18" charset="0"/>
              </a:rPr>
              <a:t>Using Positive Self-talk to Cultivate Resilience</a:t>
            </a:r>
          </a:p>
        </p:txBody>
      </p:sp>
      <p:pic>
        <p:nvPicPr>
          <p:cNvPr id="5" name="DadandDaugh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90148" y="2055815"/>
            <a:ext cx="6096000" cy="3352800"/>
          </a:xfrm>
          <a:prstGeom prst="rect">
            <a:avLst/>
          </a:prstGeom>
        </p:spPr>
      </p:pic>
    </p:spTree>
    <p:extLst>
      <p:ext uri="{BB962C8B-B14F-4D97-AF65-F5344CB8AC3E}">
        <p14:creationId xmlns:p14="http://schemas.microsoft.com/office/powerpoint/2010/main" val="233616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5651"/>
          <a:stretch/>
        </p:blipFill>
        <p:spPr bwMode="auto">
          <a:xfrm>
            <a:off x="-2112308" y="-834190"/>
            <a:ext cx="13887213" cy="8727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TAKE CARE OF YOURSELF LIKE YOU WOULD SOMEONE YOU 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47" y="365213"/>
            <a:ext cx="2066018" cy="2066018"/>
          </a:xfrm>
          <a:prstGeom prst="rect">
            <a:avLst/>
          </a:prstGeom>
          <a:noFill/>
          <a:ln w="76200">
            <a:solidFill>
              <a:schemeClr val="tx1">
                <a:lumMod val="95000"/>
                <a:lumOff val="5000"/>
              </a:schemeClr>
            </a:solidFill>
            <a:prstDash val="lgDashDot"/>
          </a:ln>
          <a:extLst>
            <a:ext uri="{909E8E84-426E-40DD-AFC4-6F175D3DCCD1}">
              <a14:hiddenFill xmlns:a14="http://schemas.microsoft.com/office/drawing/2010/main">
                <a:solidFill>
                  <a:srgbClr val="FFFFFF"/>
                </a:solidFill>
              </a14:hiddenFill>
            </a:ext>
          </a:extLst>
        </p:spPr>
      </p:pic>
      <p:pic>
        <p:nvPicPr>
          <p:cNvPr id="4098" name="Picture 2" descr="Image result for positive affirmations for adults"/>
          <p:cNvPicPr>
            <a:picLocks noChangeAspect="1" noChangeArrowheads="1"/>
          </p:cNvPicPr>
          <p:nvPr/>
        </p:nvPicPr>
        <p:blipFill rotWithShape="1">
          <a:blip r:embed="rId4">
            <a:extLst>
              <a:ext uri="{28A0092B-C50C-407E-A947-70E740481C1C}">
                <a14:useLocalDpi xmlns:a14="http://schemas.microsoft.com/office/drawing/2010/main" val="0"/>
              </a:ext>
            </a:extLst>
          </a:blip>
          <a:srcRect l="9244" t="11919" r="10135" b="7147"/>
          <a:stretch/>
        </p:blipFill>
        <p:spPr bwMode="auto">
          <a:xfrm>
            <a:off x="5133474" y="478450"/>
            <a:ext cx="3657600" cy="5505255"/>
          </a:xfrm>
          <a:prstGeom prst="rect">
            <a:avLst/>
          </a:prstGeom>
          <a:noFill/>
          <a:ln w="76200">
            <a:solidFill>
              <a:schemeClr val="tx1"/>
            </a:solidFill>
            <a:prstDash val="lgDashDot"/>
          </a:ln>
          <a:extLst>
            <a:ext uri="{909E8E84-426E-40DD-AFC4-6F175D3DCCD1}">
              <a14:hiddenFill xmlns:a14="http://schemas.microsoft.com/office/drawing/2010/main">
                <a:solidFill>
                  <a:srgbClr val="FFFFFF"/>
                </a:solidFill>
              </a14:hiddenFill>
            </a:ext>
          </a:extLst>
        </p:spPr>
      </p:pic>
      <p:pic>
        <p:nvPicPr>
          <p:cNvPr id="4100" name="Picture 4" descr="Positive Affirmations: I will not compare myself to strangers on the internet. "/>
          <p:cNvPicPr>
            <a:picLocks noChangeAspect="1" noChangeArrowheads="1"/>
          </p:cNvPicPr>
          <p:nvPr/>
        </p:nvPicPr>
        <p:blipFill rotWithShape="1">
          <a:blip r:embed="rId5">
            <a:extLst>
              <a:ext uri="{28A0092B-C50C-407E-A947-70E740481C1C}">
                <a14:useLocalDpi xmlns:a14="http://schemas.microsoft.com/office/drawing/2010/main" val="0"/>
              </a:ext>
            </a:extLst>
          </a:blip>
          <a:srcRect l="15041" t="6407" r="16388" b="3745"/>
          <a:stretch/>
        </p:blipFill>
        <p:spPr bwMode="auto">
          <a:xfrm>
            <a:off x="250785" y="2893893"/>
            <a:ext cx="2250543" cy="2958375"/>
          </a:xfrm>
          <a:prstGeom prst="rect">
            <a:avLst/>
          </a:prstGeom>
          <a:noFill/>
          <a:ln w="76200">
            <a:solidFill>
              <a:schemeClr val="tx1"/>
            </a:solidFill>
            <a:prstDash val="lgDashDot"/>
          </a:ln>
          <a:extLst>
            <a:ext uri="{909E8E84-426E-40DD-AFC4-6F175D3DCCD1}">
              <a14:hiddenFill xmlns:a14="http://schemas.microsoft.com/office/drawing/2010/main">
                <a:solidFill>
                  <a:srgbClr val="FFFFFF"/>
                </a:solidFill>
              </a14:hiddenFill>
            </a:ext>
          </a:extLst>
        </p:spPr>
      </p:pic>
      <p:pic>
        <p:nvPicPr>
          <p:cNvPr id="4102" name="Picture 6" descr="Image result for i am enough"/>
          <p:cNvPicPr>
            <a:picLocks noChangeAspect="1" noChangeArrowheads="1"/>
          </p:cNvPicPr>
          <p:nvPr/>
        </p:nvPicPr>
        <p:blipFill rotWithShape="1">
          <a:blip r:embed="rId6">
            <a:extLst>
              <a:ext uri="{28A0092B-C50C-407E-A947-70E740481C1C}">
                <a14:useLocalDpi xmlns:a14="http://schemas.microsoft.com/office/drawing/2010/main" val="0"/>
              </a:ext>
            </a:extLst>
          </a:blip>
          <a:srcRect t="6704" b="30771"/>
          <a:stretch/>
        </p:blipFill>
        <p:spPr bwMode="auto">
          <a:xfrm>
            <a:off x="2735142" y="2218813"/>
            <a:ext cx="2041484" cy="1912742"/>
          </a:xfrm>
          <a:prstGeom prst="rect">
            <a:avLst/>
          </a:prstGeom>
          <a:noFill/>
          <a:ln w="76200">
            <a:solidFill>
              <a:schemeClr val="tx1"/>
            </a:solidFill>
            <a:prstDash val="lgDash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80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5651"/>
          <a:stretch/>
        </p:blipFill>
        <p:spPr bwMode="auto">
          <a:xfrm>
            <a:off x="-2112308" y="-834190"/>
            <a:ext cx="13887213" cy="872793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afirmaciones positiv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0804" y="478394"/>
            <a:ext cx="5000988" cy="6102768"/>
          </a:xfrm>
          <a:prstGeom prst="rect">
            <a:avLst/>
          </a:prstGeom>
          <a:noFill/>
          <a:ln w="76200">
            <a:solidFill>
              <a:schemeClr val="tx1"/>
            </a:solidFill>
            <a:prstDash val="lg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013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result for artistic background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5651"/>
          <a:stretch/>
        </p:blipFill>
        <p:spPr bwMode="auto">
          <a:xfrm>
            <a:off x="-2077503" y="-767371"/>
            <a:ext cx="13076751" cy="821857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Qué es el autocuidado y por qué es importa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28" y="-468086"/>
            <a:ext cx="1143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738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ROLLER COAST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10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artistic background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11057"/>
          <a:stretch/>
        </p:blipFill>
        <p:spPr bwMode="auto">
          <a:xfrm flipH="1">
            <a:off x="-1010653" y="-772215"/>
            <a:ext cx="10962500" cy="83761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id-32B3C30C-C58E-4C54-B96B-336C42A3694D" descr="Image.jpeg"/>
          <p:cNvPicPr>
            <a:picLocks noChangeAspect="1" noChangeArrowheads="1"/>
          </p:cNvPicPr>
          <p:nvPr/>
        </p:nvPicPr>
        <p:blipFill rotWithShape="1">
          <a:blip r:embed="rId3">
            <a:extLst>
              <a:ext uri="{28A0092B-C50C-407E-A947-70E740481C1C}">
                <a14:useLocalDpi xmlns:a14="http://schemas.microsoft.com/office/drawing/2010/main" val="0"/>
              </a:ext>
            </a:extLst>
          </a:blip>
          <a:srcRect t="25523" b="12541"/>
          <a:stretch/>
        </p:blipFill>
        <p:spPr bwMode="auto">
          <a:xfrm>
            <a:off x="4090737" y="983377"/>
            <a:ext cx="4884821" cy="53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d-E1964DB6-C1B1-4D73-BEFD-A7BF475B0DB0" descr="Image.jpeg"/>
          <p:cNvPicPr>
            <a:picLocks noChangeAspect="1" noChangeArrowheads="1"/>
          </p:cNvPicPr>
          <p:nvPr/>
        </p:nvPicPr>
        <p:blipFill rotWithShape="1">
          <a:blip r:embed="rId4">
            <a:extLst>
              <a:ext uri="{28A0092B-C50C-407E-A947-70E740481C1C}">
                <a14:useLocalDpi xmlns:a14="http://schemas.microsoft.com/office/drawing/2010/main" val="0"/>
              </a:ext>
            </a:extLst>
          </a:blip>
          <a:srcRect t="6216" b="38864"/>
          <a:stretch/>
        </p:blipFill>
        <p:spPr bwMode="auto">
          <a:xfrm>
            <a:off x="444961" y="240631"/>
            <a:ext cx="3645776" cy="356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690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935" t="6824" r="2854" b="14580"/>
          <a:stretch/>
        </p:blipFill>
        <p:spPr bwMode="auto">
          <a:xfrm>
            <a:off x="-1778484" y="-1018632"/>
            <a:ext cx="12770334" cy="90235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alarm"/>
          <p:cNvPicPr>
            <a:picLocks noChangeAspect="1" noChangeArrowheads="1"/>
          </p:cNvPicPr>
          <p:nvPr/>
        </p:nvPicPr>
        <p:blipFill rotWithShape="1">
          <a:blip r:embed="rId4">
            <a:extLst>
              <a:ext uri="{28A0092B-C50C-407E-A947-70E740481C1C}">
                <a14:useLocalDpi xmlns:a14="http://schemas.microsoft.com/office/drawing/2010/main" val="0"/>
              </a:ext>
            </a:extLst>
          </a:blip>
          <a:srcRect t="22392"/>
          <a:stretch/>
        </p:blipFill>
        <p:spPr bwMode="auto">
          <a:xfrm>
            <a:off x="304800" y="176935"/>
            <a:ext cx="5353050" cy="6225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679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0787" y="1071774"/>
            <a:ext cx="7322425" cy="4216539"/>
          </a:xfrm>
          <a:prstGeom prst="rect">
            <a:avLst/>
          </a:prstGeom>
          <a:solidFill>
            <a:schemeClr val="bg1"/>
          </a:solidFill>
          <a:ln w="76200">
            <a:solidFill>
              <a:srgbClr val="A6EA6D"/>
            </a:solidFill>
          </a:ln>
        </p:spPr>
        <p:txBody>
          <a:bodyPr wrap="square" rtlCol="0">
            <a:spAutoFit/>
          </a:bodyPr>
          <a:lstStyle/>
          <a:p>
            <a:pPr algn="ctr"/>
            <a:r>
              <a:rPr lang="en-US" sz="6000" dirty="0" smtClean="0">
                <a:solidFill>
                  <a:srgbClr val="535EC3"/>
                </a:solidFill>
                <a:latin typeface="Berlin Sans FB" panose="020E0602020502020306" pitchFamily="34" charset="0"/>
              </a:rPr>
              <a:t>Parent Workshop #4</a:t>
            </a:r>
          </a:p>
          <a:p>
            <a:pPr algn="ctr"/>
            <a:r>
              <a:rPr lang="en-US" sz="4000" u="sng" dirty="0" smtClean="0">
                <a:solidFill>
                  <a:srgbClr val="FF7346"/>
                </a:solidFill>
                <a:latin typeface="Berlin Sans FB" panose="020E0602020502020306" pitchFamily="34" charset="0"/>
              </a:rPr>
              <a:t>Special Education 101: </a:t>
            </a:r>
          </a:p>
          <a:p>
            <a:pPr algn="ctr"/>
            <a:r>
              <a:rPr lang="en-US" sz="4000" dirty="0" smtClean="0">
                <a:solidFill>
                  <a:srgbClr val="FF7346"/>
                </a:solidFill>
                <a:latin typeface="Berlin Sans FB" panose="020E0602020502020306" pitchFamily="34" charset="0"/>
              </a:rPr>
              <a:t>What Parents Need To Know About Learning Disabilities</a:t>
            </a:r>
            <a:endParaRPr lang="en-US" sz="3600" dirty="0" smtClean="0">
              <a:solidFill>
                <a:srgbClr val="FF7346"/>
              </a:solidFill>
              <a:latin typeface="Berlin Sans FB" panose="020E0602020502020306" pitchFamily="34" charset="0"/>
            </a:endParaRPr>
          </a:p>
          <a:p>
            <a:pPr algn="ctr"/>
            <a:r>
              <a:rPr lang="en-US" sz="4400" dirty="0" smtClean="0">
                <a:solidFill>
                  <a:srgbClr val="8799E0"/>
                </a:solidFill>
                <a:latin typeface="Berlin Sans FB" panose="020E0602020502020306" pitchFamily="34" charset="0"/>
              </a:rPr>
              <a:t>Wednesday, January 29</a:t>
            </a:r>
            <a:r>
              <a:rPr lang="en-US" sz="4400" baseline="30000" dirty="0" smtClean="0">
                <a:solidFill>
                  <a:srgbClr val="8799E0"/>
                </a:solidFill>
                <a:latin typeface="Berlin Sans FB" panose="020E0602020502020306" pitchFamily="34" charset="0"/>
              </a:rPr>
              <a:t>th</a:t>
            </a:r>
            <a:endParaRPr lang="en-US" sz="4400" dirty="0" smtClean="0">
              <a:solidFill>
                <a:srgbClr val="8799E0"/>
              </a:solidFill>
              <a:latin typeface="Berlin Sans FB" panose="020E0602020502020306" pitchFamily="34" charset="0"/>
            </a:endParaRPr>
          </a:p>
          <a:p>
            <a:pPr algn="ctr"/>
            <a:r>
              <a:rPr lang="en-US" sz="4400" dirty="0" smtClean="0">
                <a:solidFill>
                  <a:srgbClr val="B17FD2"/>
                </a:solidFill>
                <a:latin typeface="Berlin Sans FB" panose="020E0602020502020306" pitchFamily="34" charset="0"/>
              </a:rPr>
              <a:t>8:15 am</a:t>
            </a:r>
            <a:endParaRPr lang="en-US" sz="4400" dirty="0" smtClean="0">
              <a:solidFill>
                <a:srgbClr val="B17FD2"/>
              </a:solidFill>
              <a:latin typeface="Berlin Sans FB" panose="020E0602020502020306" pitchFamily="34" charset="0"/>
            </a:endParaRPr>
          </a:p>
        </p:txBody>
      </p:sp>
    </p:spTree>
    <p:extLst>
      <p:ext uri="{BB962C8B-B14F-4D97-AF65-F5344CB8AC3E}">
        <p14:creationId xmlns:p14="http://schemas.microsoft.com/office/powerpoint/2010/main" val="1303582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935" t="6824" r="2854" b="14580"/>
          <a:stretch/>
        </p:blipFill>
        <p:spPr bwMode="auto">
          <a:xfrm>
            <a:off x="-692634" y="-466182"/>
            <a:ext cx="10871349" cy="76817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7481" y="1164107"/>
            <a:ext cx="6469038" cy="3170099"/>
          </a:xfrm>
          <a:prstGeom prst="rect">
            <a:avLst/>
          </a:prstGeom>
          <a:solidFill>
            <a:srgbClr val="4F5FC1"/>
          </a:solidFill>
          <a:ln w="76200">
            <a:solidFill>
              <a:srgbClr val="ECDAA4"/>
            </a:solidFill>
          </a:ln>
        </p:spPr>
        <p:txBody>
          <a:bodyPr wrap="square" rtlCol="0">
            <a:spAutoFit/>
          </a:bodyPr>
          <a:lstStyle/>
          <a:p>
            <a:pPr algn="ctr"/>
            <a:endParaRPr lang="en-US" sz="4400" dirty="0" smtClean="0">
              <a:solidFill>
                <a:schemeClr val="bg1"/>
              </a:solidFill>
              <a:latin typeface="Berlin Sans FB" panose="020E0602020502020306" pitchFamily="34" charset="0"/>
            </a:endParaRPr>
          </a:p>
          <a:p>
            <a:pPr algn="ctr"/>
            <a:r>
              <a:rPr lang="en-US" sz="7200" dirty="0" smtClean="0">
                <a:solidFill>
                  <a:schemeClr val="bg1"/>
                </a:solidFill>
                <a:latin typeface="Berlin Sans FB" panose="020E0602020502020306" pitchFamily="34" charset="0"/>
              </a:rPr>
              <a:t>You Matter too!</a:t>
            </a:r>
            <a:endParaRPr lang="en-US" sz="6600" dirty="0" smtClean="0">
              <a:solidFill>
                <a:schemeClr val="bg1"/>
              </a:solidFill>
              <a:latin typeface="Berlin Sans FB" panose="020E0602020502020306" pitchFamily="34" charset="0"/>
            </a:endParaRPr>
          </a:p>
          <a:p>
            <a:pPr algn="ctr"/>
            <a:r>
              <a:rPr lang="en-US" sz="4000" dirty="0" smtClean="0">
                <a:solidFill>
                  <a:srgbClr val="A3E975"/>
                </a:solidFill>
                <a:latin typeface="Berlin Sans FB" panose="020E0602020502020306" pitchFamily="34" charset="0"/>
              </a:rPr>
              <a:t>Self-Care for Parents</a:t>
            </a:r>
          </a:p>
          <a:p>
            <a:pPr algn="ctr"/>
            <a:endParaRPr lang="en-US" sz="4400" dirty="0" smtClean="0">
              <a:solidFill>
                <a:schemeClr val="bg1"/>
              </a:solidFill>
              <a:latin typeface="Berlin Sans FB" panose="020E0602020502020306" pitchFamily="34" charset="0"/>
            </a:endParaRPr>
          </a:p>
        </p:txBody>
      </p:sp>
      <p:sp>
        <p:nvSpPr>
          <p:cNvPr id="2" name="Rectangle 1"/>
          <p:cNvSpPr/>
          <p:nvPr/>
        </p:nvSpPr>
        <p:spPr>
          <a:xfrm>
            <a:off x="3073657" y="4768922"/>
            <a:ext cx="2781531" cy="369332"/>
          </a:xfrm>
          <a:prstGeom prst="rect">
            <a:avLst/>
          </a:prstGeom>
        </p:spPr>
        <p:txBody>
          <a:bodyPr wrap="none">
            <a:spAutoFit/>
          </a:bodyPr>
          <a:lstStyle/>
          <a:p>
            <a:pPr algn="ctr"/>
            <a:r>
              <a:rPr lang="en-US" dirty="0">
                <a:solidFill>
                  <a:srgbClr val="535EC3"/>
                </a:solidFill>
                <a:latin typeface="Berlin Sans FB" panose="020E0602020502020306" pitchFamily="34" charset="0"/>
              </a:rPr>
              <a:t>By: Jessica Gonzalez, LMSW</a:t>
            </a:r>
          </a:p>
        </p:txBody>
      </p:sp>
    </p:spTree>
    <p:extLst>
      <p:ext uri="{BB962C8B-B14F-4D97-AF65-F5344CB8AC3E}">
        <p14:creationId xmlns:p14="http://schemas.microsoft.com/office/powerpoint/2010/main" val="2016045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42467" y="3872752"/>
            <a:ext cx="5301533" cy="2985248"/>
          </a:xfrm>
          <a:prstGeom prst="rect">
            <a:avLst/>
          </a:prstGeom>
        </p:spPr>
      </p:pic>
      <p:pic>
        <p:nvPicPr>
          <p:cNvPr id="2052" name="Picture 4"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b="8158"/>
          <a:stretch/>
        </p:blipFill>
        <p:spPr bwMode="auto">
          <a:xfrm>
            <a:off x="3841666" y="0"/>
            <a:ext cx="5302334" cy="3496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2701" y="605117"/>
            <a:ext cx="4587190" cy="5782235"/>
          </a:xfrm>
          <a:prstGeom prst="rect">
            <a:avLst/>
          </a:prstGeom>
        </p:spPr>
      </p:pic>
    </p:spTree>
    <p:extLst>
      <p:ext uri="{BB962C8B-B14F-4D97-AF65-F5344CB8AC3E}">
        <p14:creationId xmlns:p14="http://schemas.microsoft.com/office/powerpoint/2010/main" val="3311795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scale from 1 to 10"/>
          <p:cNvPicPr>
            <a:picLocks noChangeAspect="1" noChangeArrowheads="1"/>
          </p:cNvPicPr>
          <p:nvPr/>
        </p:nvPicPr>
        <p:blipFill rotWithShape="1">
          <a:blip r:embed="rId3">
            <a:extLst>
              <a:ext uri="{28A0092B-C50C-407E-A947-70E740481C1C}">
                <a14:useLocalDpi xmlns:a14="http://schemas.microsoft.com/office/drawing/2010/main" val="0"/>
              </a:ext>
            </a:extLst>
          </a:blip>
          <a:srcRect l="9796" t="5666" r="12145" b="17230"/>
          <a:stretch/>
        </p:blipFill>
        <p:spPr bwMode="auto">
          <a:xfrm>
            <a:off x="247650" y="1893219"/>
            <a:ext cx="8648700" cy="3035524"/>
          </a:xfrm>
          <a:prstGeom prst="rect">
            <a:avLst/>
          </a:prstGeom>
          <a:noFill/>
          <a:ln w="76200">
            <a:solidFill>
              <a:srgbClr val="002060"/>
            </a:solidFill>
            <a:prstDash val="lg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28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5615" y="4668414"/>
            <a:ext cx="8092768" cy="1938992"/>
          </a:xfrm>
          <a:prstGeom prst="rect">
            <a:avLst/>
          </a:prstGeom>
          <a:solidFill>
            <a:srgbClr val="5360C7"/>
          </a:solidFill>
          <a:ln w="76200">
            <a:solidFill>
              <a:srgbClr val="A2E76F"/>
            </a:solidFill>
          </a:ln>
        </p:spPr>
        <p:txBody>
          <a:bodyPr wrap="square" rtlCol="0">
            <a:spAutoFit/>
          </a:bodyPr>
          <a:lstStyle/>
          <a:p>
            <a:pPr algn="ctr"/>
            <a:r>
              <a:rPr lang="en-US" sz="4000" dirty="0">
                <a:solidFill>
                  <a:schemeClr val="bg1"/>
                </a:solidFill>
                <a:latin typeface="Berlin Sans FB" panose="020E0602020502020306" pitchFamily="34" charset="0"/>
              </a:rPr>
              <a:t>You have the greatest impact and are the most effective, when you take care of </a:t>
            </a:r>
            <a:r>
              <a:rPr lang="en-US" sz="4000" dirty="0" smtClean="0">
                <a:solidFill>
                  <a:schemeClr val="bg1"/>
                </a:solidFill>
                <a:latin typeface="Berlin Sans FB" panose="020E0602020502020306" pitchFamily="34" charset="0"/>
              </a:rPr>
              <a:t>yourself.</a:t>
            </a:r>
          </a:p>
        </p:txBody>
      </p:sp>
      <p:pic>
        <p:nvPicPr>
          <p:cNvPr id="9218" name="Picture 2" descr="Image result for PARENT SELF-CA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512" y="154466"/>
            <a:ext cx="4287838" cy="4267926"/>
          </a:xfrm>
          <a:prstGeom prst="rect">
            <a:avLst/>
          </a:prstGeom>
          <a:noFill/>
          <a:ln w="76200">
            <a:solidFill>
              <a:srgbClr val="00B0F0"/>
            </a:solidFill>
            <a:prstDash val="lg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020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2729" y="365126"/>
            <a:ext cx="8417859" cy="1221627"/>
          </a:xfrm>
          <a:solidFill>
            <a:schemeClr val="bg1"/>
          </a:solidFill>
          <a:ln w="76200">
            <a:solidFill>
              <a:srgbClr val="A2E76F"/>
            </a:solidFill>
          </a:ln>
        </p:spPr>
        <p:txBody>
          <a:bodyPr>
            <a:normAutofit/>
          </a:bodyPr>
          <a:lstStyle/>
          <a:p>
            <a:r>
              <a:rPr lang="en-US" sz="3600" b="1" dirty="0" smtClean="0">
                <a:solidFill>
                  <a:srgbClr val="373DA1"/>
                </a:solidFill>
                <a:latin typeface="Georgia" panose="02040502050405020303" pitchFamily="18" charset="0"/>
              </a:rPr>
              <a:t>Reasons why we don’t take care of ourselves</a:t>
            </a:r>
            <a:endParaRPr lang="en-US" sz="3600" b="1" dirty="0">
              <a:solidFill>
                <a:srgbClr val="373DA1"/>
              </a:solidFill>
              <a:latin typeface="Georgia" panose="02040502050405020303" pitchFamily="18" charset="0"/>
            </a:endParaRPr>
          </a:p>
        </p:txBody>
      </p:sp>
      <p:sp>
        <p:nvSpPr>
          <p:cNvPr id="3" name="Content Placeholder 2"/>
          <p:cNvSpPr>
            <a:spLocks noGrp="1"/>
          </p:cNvSpPr>
          <p:nvPr>
            <p:ph idx="1"/>
          </p:nvPr>
        </p:nvSpPr>
        <p:spPr>
          <a:xfrm>
            <a:off x="322729" y="1794461"/>
            <a:ext cx="8417859" cy="4683544"/>
          </a:xfrm>
          <a:solidFill>
            <a:schemeClr val="bg1"/>
          </a:solidFill>
          <a:ln w="76200">
            <a:solidFill>
              <a:srgbClr val="A2E76F"/>
            </a:solidFill>
          </a:ln>
        </p:spPr>
        <p:txBody>
          <a:bodyPr>
            <a:normAutofit fontScale="92500" lnSpcReduction="10000"/>
          </a:bodyPr>
          <a:lstStyle/>
          <a:p>
            <a:pPr>
              <a:buFont typeface="Wingdings" panose="05000000000000000000" pitchFamily="2" charset="2"/>
              <a:buChar char="ü"/>
            </a:pPr>
            <a:r>
              <a:rPr lang="en-US" dirty="0" smtClean="0">
                <a:solidFill>
                  <a:srgbClr val="373DA1"/>
                </a:solidFill>
                <a:latin typeface="Berlin Sans FB" panose="020E0602020502020306" pitchFamily="34" charset="0"/>
              </a:rPr>
              <a:t>We are use to giving and feel uncomfortable receiving help</a:t>
            </a:r>
          </a:p>
          <a:p>
            <a:pPr>
              <a:buFont typeface="Wingdings" panose="05000000000000000000" pitchFamily="2" charset="2"/>
              <a:buChar char="ü"/>
            </a:pPr>
            <a:r>
              <a:rPr lang="en-US" dirty="0" smtClean="0">
                <a:solidFill>
                  <a:srgbClr val="373DA1"/>
                </a:solidFill>
                <a:latin typeface="Berlin Sans FB" panose="020E0602020502020306" pitchFamily="34" charset="0"/>
              </a:rPr>
              <a:t>We feel guilty when we take care of ourselves</a:t>
            </a:r>
          </a:p>
          <a:p>
            <a:pPr>
              <a:buFont typeface="Wingdings" panose="05000000000000000000" pitchFamily="2" charset="2"/>
              <a:buChar char="ü"/>
            </a:pPr>
            <a:r>
              <a:rPr lang="en-US" dirty="0" smtClean="0">
                <a:solidFill>
                  <a:srgbClr val="373DA1"/>
                </a:solidFill>
                <a:latin typeface="Berlin Sans FB" panose="020E0602020502020306" pitchFamily="34" charset="0"/>
              </a:rPr>
              <a:t>We don’t know enough about the benefits and impact of self-care</a:t>
            </a:r>
          </a:p>
          <a:p>
            <a:pPr>
              <a:buFont typeface="Wingdings" panose="05000000000000000000" pitchFamily="2" charset="2"/>
              <a:buChar char="ü"/>
            </a:pPr>
            <a:r>
              <a:rPr lang="en-US" dirty="0" smtClean="0">
                <a:solidFill>
                  <a:srgbClr val="373DA1"/>
                </a:solidFill>
                <a:latin typeface="Berlin Sans FB" panose="020E0602020502020306" pitchFamily="34" charset="0"/>
              </a:rPr>
              <a:t>We don’t know how. How do we start eating better? What exactly do we do?</a:t>
            </a:r>
          </a:p>
          <a:p>
            <a:pPr>
              <a:buFont typeface="Wingdings" panose="05000000000000000000" pitchFamily="2" charset="2"/>
              <a:buChar char="ü"/>
            </a:pPr>
            <a:r>
              <a:rPr lang="en-US" dirty="0" smtClean="0">
                <a:solidFill>
                  <a:srgbClr val="373DA1"/>
                </a:solidFill>
                <a:latin typeface="Berlin Sans FB" panose="020E0602020502020306" pitchFamily="34" charset="0"/>
              </a:rPr>
              <a:t>We don’t really think we need to take care of ourselves. We get by on “minimal”.</a:t>
            </a:r>
          </a:p>
          <a:p>
            <a:pPr>
              <a:buFont typeface="Wingdings" panose="05000000000000000000" pitchFamily="2" charset="2"/>
              <a:buChar char="ü"/>
            </a:pPr>
            <a:r>
              <a:rPr lang="en-US" dirty="0" smtClean="0">
                <a:solidFill>
                  <a:srgbClr val="373DA1"/>
                </a:solidFill>
                <a:latin typeface="Berlin Sans FB" panose="020E0602020502020306" pitchFamily="34" charset="0"/>
              </a:rPr>
              <a:t>We don’t feel we deserve to take care of ourselves. Our value is tied to our output and that if we don’t work hard, people won’t respect us, like us, love us or want us. </a:t>
            </a:r>
            <a:endParaRPr lang="en-US" dirty="0">
              <a:solidFill>
                <a:srgbClr val="373DA1"/>
              </a:solidFill>
              <a:latin typeface="Berlin Sans FB" panose="020E0602020502020306" pitchFamily="34" charset="0"/>
            </a:endParaRPr>
          </a:p>
        </p:txBody>
      </p:sp>
    </p:spTree>
    <p:extLst>
      <p:ext uri="{BB962C8B-B14F-4D97-AF65-F5344CB8AC3E}">
        <p14:creationId xmlns:p14="http://schemas.microsoft.com/office/powerpoint/2010/main" val="281534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artistic background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b="5651"/>
          <a:stretch/>
        </p:blipFill>
        <p:spPr bwMode="auto">
          <a:xfrm>
            <a:off x="-2537424" y="-617621"/>
            <a:ext cx="12916667" cy="8117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190501"/>
            <a:ext cx="8743950" cy="1084846"/>
          </a:xfrm>
          <a:solidFill>
            <a:schemeClr val="bg1"/>
          </a:solidFill>
          <a:ln w="76200">
            <a:solidFill>
              <a:srgbClr val="19DFCE"/>
            </a:solidFill>
          </a:ln>
        </p:spPr>
        <p:txBody>
          <a:bodyPr>
            <a:noAutofit/>
          </a:bodyPr>
          <a:lstStyle/>
          <a:p>
            <a:pPr algn="ctr"/>
            <a:r>
              <a:rPr lang="en-US" sz="3200" b="1" dirty="0" smtClean="0">
                <a:solidFill>
                  <a:srgbClr val="373DA1"/>
                </a:solidFill>
                <a:latin typeface="Georgia" panose="02040502050405020303" pitchFamily="18" charset="0"/>
              </a:rPr>
              <a:t>Self-sacrificing vs Healthy Boundaries</a:t>
            </a:r>
            <a:endParaRPr lang="en-US" sz="3200" b="1" dirty="0">
              <a:solidFill>
                <a:srgbClr val="373DA1"/>
              </a:solidFill>
              <a:latin typeface="Georgia" panose="02040502050405020303" pitchFamily="18" charset="0"/>
            </a:endParaRPr>
          </a:p>
        </p:txBody>
      </p:sp>
      <p:sp>
        <p:nvSpPr>
          <p:cNvPr id="3" name="Content Placeholder 2"/>
          <p:cNvSpPr>
            <a:spLocks noGrp="1"/>
          </p:cNvSpPr>
          <p:nvPr>
            <p:ph idx="1"/>
          </p:nvPr>
        </p:nvSpPr>
        <p:spPr>
          <a:xfrm>
            <a:off x="171450" y="1486957"/>
            <a:ext cx="4413997" cy="5049434"/>
          </a:xfrm>
          <a:solidFill>
            <a:schemeClr val="bg1"/>
          </a:solidFill>
          <a:ln w="76200">
            <a:solidFill>
              <a:srgbClr val="19DFCE"/>
            </a:solidFill>
          </a:ln>
        </p:spPr>
        <p:txBody>
          <a:bodyPr>
            <a:noAutofit/>
          </a:bodyPr>
          <a:lstStyle/>
          <a:p>
            <a:r>
              <a:rPr lang="en-US" sz="2400" dirty="0" smtClean="0">
                <a:solidFill>
                  <a:srgbClr val="373DA1"/>
                </a:solidFill>
                <a:latin typeface="Berlin Sans FB" panose="020E0602020502020306" pitchFamily="34" charset="0"/>
              </a:rPr>
              <a:t>I do so much and it goes unnoticed!</a:t>
            </a:r>
          </a:p>
          <a:p>
            <a:r>
              <a:rPr lang="en-US" sz="2400" dirty="0" smtClean="0">
                <a:solidFill>
                  <a:srgbClr val="373DA1"/>
                </a:solidFill>
                <a:latin typeface="Berlin Sans FB" panose="020E0602020502020306" pitchFamily="34" charset="0"/>
              </a:rPr>
              <a:t>No one appreciates how hard I work!</a:t>
            </a:r>
          </a:p>
          <a:p>
            <a:r>
              <a:rPr lang="en-US" sz="2400" dirty="0" smtClean="0">
                <a:solidFill>
                  <a:srgbClr val="373DA1"/>
                </a:solidFill>
                <a:latin typeface="Berlin Sans FB" panose="020E0602020502020306" pitchFamily="34" charset="0"/>
              </a:rPr>
              <a:t>I am the first one up and the last one to bed every day!</a:t>
            </a:r>
          </a:p>
          <a:p>
            <a:r>
              <a:rPr lang="en-US" sz="2400" dirty="0" smtClean="0">
                <a:solidFill>
                  <a:srgbClr val="373DA1"/>
                </a:solidFill>
                <a:latin typeface="Berlin Sans FB" panose="020E0602020502020306" pitchFamily="34" charset="0"/>
              </a:rPr>
              <a:t>I don’t even have time to do anything for myself because I’m too busy giving to others.</a:t>
            </a:r>
          </a:p>
          <a:p>
            <a:r>
              <a:rPr lang="en-US" sz="2400" dirty="0" smtClean="0">
                <a:solidFill>
                  <a:srgbClr val="373DA1"/>
                </a:solidFill>
                <a:latin typeface="Berlin Sans FB" panose="020E0602020502020306" pitchFamily="34" charset="0"/>
              </a:rPr>
              <a:t>I can’t say no or take the day off, my house will fall apart without me!</a:t>
            </a:r>
            <a:endParaRPr lang="en-US" sz="2400" dirty="0">
              <a:solidFill>
                <a:srgbClr val="373DA1"/>
              </a:solidFill>
              <a:latin typeface="Berlin Sans FB" panose="020E0602020502020306" pitchFamily="34" charset="0"/>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322" y="4263838"/>
            <a:ext cx="3760790" cy="2089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Image result for self-sacrificing"/>
          <p:cNvPicPr>
            <a:picLocks noChangeAspect="1" noChangeArrowheads="1"/>
          </p:cNvPicPr>
          <p:nvPr/>
        </p:nvPicPr>
        <p:blipFill rotWithShape="1">
          <a:blip r:embed="rId4">
            <a:extLst>
              <a:ext uri="{28A0092B-C50C-407E-A947-70E740481C1C}">
                <a14:useLocalDpi xmlns:a14="http://schemas.microsoft.com/office/drawing/2010/main" val="0"/>
              </a:ext>
            </a:extLst>
          </a:blip>
          <a:srcRect b="7519"/>
          <a:stretch/>
        </p:blipFill>
        <p:spPr bwMode="auto">
          <a:xfrm>
            <a:off x="4894322" y="1486957"/>
            <a:ext cx="3724275" cy="2466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68514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66"/>
            <a:ext cx="9144000" cy="68848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190501"/>
            <a:ext cx="8743950" cy="1084846"/>
          </a:xfrm>
          <a:solidFill>
            <a:schemeClr val="bg1"/>
          </a:solidFill>
          <a:ln w="76200">
            <a:solidFill>
              <a:srgbClr val="19DFCE"/>
            </a:solidFill>
          </a:ln>
        </p:spPr>
        <p:txBody>
          <a:bodyPr>
            <a:noAutofit/>
          </a:bodyPr>
          <a:lstStyle/>
          <a:p>
            <a:pPr algn="ctr"/>
            <a:r>
              <a:rPr lang="en-US" sz="4000" b="1" dirty="0">
                <a:solidFill>
                  <a:srgbClr val="373DA1"/>
                </a:solidFill>
                <a:latin typeface="Georgia" panose="02040502050405020303" pitchFamily="18" charset="0"/>
              </a:rPr>
              <a:t>Parents are human too!</a:t>
            </a:r>
          </a:p>
        </p:txBody>
      </p:sp>
      <p:sp>
        <p:nvSpPr>
          <p:cNvPr id="3" name="Content Placeholder 2"/>
          <p:cNvSpPr>
            <a:spLocks noGrp="1"/>
          </p:cNvSpPr>
          <p:nvPr>
            <p:ph idx="1"/>
          </p:nvPr>
        </p:nvSpPr>
        <p:spPr>
          <a:xfrm>
            <a:off x="171450" y="1446616"/>
            <a:ext cx="8743950" cy="5049434"/>
          </a:xfrm>
          <a:solidFill>
            <a:schemeClr val="bg1"/>
          </a:solidFill>
          <a:ln w="76200">
            <a:solidFill>
              <a:srgbClr val="19DFCE"/>
            </a:solidFill>
          </a:ln>
        </p:spPr>
        <p:txBody>
          <a:bodyPr>
            <a:noAutofit/>
          </a:bodyPr>
          <a:lstStyle/>
          <a:p>
            <a:r>
              <a:rPr lang="en-US" dirty="0">
                <a:solidFill>
                  <a:srgbClr val="373DA1"/>
                </a:solidFill>
                <a:latin typeface="Berlin Sans FB" panose="020E0602020502020306" pitchFamily="34" charset="0"/>
              </a:rPr>
              <a:t>Stresses of life</a:t>
            </a:r>
          </a:p>
          <a:p>
            <a:pPr lvl="1"/>
            <a:r>
              <a:rPr lang="en-US" sz="2000" dirty="0">
                <a:solidFill>
                  <a:srgbClr val="373DA1"/>
                </a:solidFill>
                <a:latin typeface="Berlin Sans FB" panose="020E0602020502020306" pitchFamily="34" charset="0"/>
              </a:rPr>
              <a:t>Home, relationships, work, basic needs, mental health, physical health, responsibilities</a:t>
            </a:r>
          </a:p>
          <a:p>
            <a:r>
              <a:rPr lang="en-US" dirty="0">
                <a:solidFill>
                  <a:srgbClr val="373DA1"/>
                </a:solidFill>
                <a:latin typeface="Berlin Sans FB" panose="020E0602020502020306" pitchFamily="34" charset="0"/>
              </a:rPr>
              <a:t>Learning how to parent uniquely for each stage and each child</a:t>
            </a:r>
          </a:p>
          <a:p>
            <a:r>
              <a:rPr lang="en-US" dirty="0">
                <a:solidFill>
                  <a:srgbClr val="373DA1"/>
                </a:solidFill>
                <a:latin typeface="Berlin Sans FB" panose="020E0602020502020306" pitchFamily="34" charset="0"/>
              </a:rPr>
              <a:t>Have dreams, hopes and goals as an individual</a:t>
            </a:r>
          </a:p>
          <a:p>
            <a:r>
              <a:rPr lang="en-US" dirty="0">
                <a:solidFill>
                  <a:srgbClr val="373DA1"/>
                </a:solidFill>
                <a:latin typeface="Berlin Sans FB" panose="020E0602020502020306" pitchFamily="34" charset="0"/>
              </a:rPr>
              <a:t>Perhaps caring for other family members</a:t>
            </a:r>
          </a:p>
          <a:p>
            <a:pPr marL="0" indent="0">
              <a:buNone/>
            </a:pPr>
            <a:endParaRPr lang="en-US" dirty="0">
              <a:solidFill>
                <a:srgbClr val="373DA1"/>
              </a:solidFill>
              <a:latin typeface="Berlin Sans FB" panose="020E0602020502020306" pitchFamily="34" charset="0"/>
            </a:endParaRPr>
          </a:p>
        </p:txBody>
      </p:sp>
      <p:pic>
        <p:nvPicPr>
          <p:cNvPr id="1026" name="Picture 2" descr="Image result for superhero 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035" y="4171492"/>
            <a:ext cx="6611471" cy="253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38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rtistic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450" y="190501"/>
            <a:ext cx="8743950" cy="1084846"/>
          </a:xfrm>
          <a:solidFill>
            <a:schemeClr val="bg1"/>
          </a:solidFill>
          <a:ln w="76200">
            <a:solidFill>
              <a:srgbClr val="19DFCE"/>
            </a:solidFill>
          </a:ln>
        </p:spPr>
        <p:txBody>
          <a:bodyPr>
            <a:noAutofit/>
          </a:bodyPr>
          <a:lstStyle/>
          <a:p>
            <a:pPr algn="ctr"/>
            <a:r>
              <a:rPr lang="en-US" sz="3200" b="1" dirty="0">
                <a:solidFill>
                  <a:srgbClr val="373DA1"/>
                </a:solidFill>
                <a:latin typeface="Georgia" panose="02040502050405020303" pitchFamily="18" charset="0"/>
              </a:rPr>
              <a:t>What happens to a PARENT when he/she neglects self care? </a:t>
            </a:r>
          </a:p>
        </p:txBody>
      </p:sp>
      <p:sp>
        <p:nvSpPr>
          <p:cNvPr id="3" name="Content Placeholder 2"/>
          <p:cNvSpPr>
            <a:spLocks noGrp="1"/>
          </p:cNvSpPr>
          <p:nvPr>
            <p:ph idx="1"/>
          </p:nvPr>
        </p:nvSpPr>
        <p:spPr>
          <a:xfrm>
            <a:off x="76200" y="1446616"/>
            <a:ext cx="3981450" cy="5049434"/>
          </a:xfrm>
          <a:solidFill>
            <a:schemeClr val="bg1"/>
          </a:solidFill>
          <a:ln w="76200">
            <a:solidFill>
              <a:srgbClr val="19DFCE"/>
            </a:solidFill>
          </a:ln>
        </p:spPr>
        <p:txBody>
          <a:bodyPr>
            <a:noAutofit/>
          </a:bodyPr>
          <a:lstStyle/>
          <a:p>
            <a:r>
              <a:rPr lang="en-US" dirty="0" smtClean="0">
                <a:solidFill>
                  <a:srgbClr val="373DA1"/>
                </a:solidFill>
                <a:latin typeface="Berlin Sans FB" panose="020E0602020502020306" pitchFamily="34" charset="0"/>
              </a:rPr>
              <a:t>Increased stress </a:t>
            </a:r>
            <a:r>
              <a:rPr lang="en-US" dirty="0">
                <a:solidFill>
                  <a:srgbClr val="373DA1"/>
                </a:solidFill>
                <a:latin typeface="Berlin Sans FB" panose="020E0602020502020306" pitchFamily="34" charset="0"/>
              </a:rPr>
              <a:t>on their mind and </a:t>
            </a:r>
            <a:r>
              <a:rPr lang="en-US" dirty="0" smtClean="0">
                <a:solidFill>
                  <a:srgbClr val="373DA1"/>
                </a:solidFill>
                <a:latin typeface="Berlin Sans FB" panose="020E0602020502020306" pitchFamily="34" charset="0"/>
              </a:rPr>
              <a:t>body</a:t>
            </a:r>
          </a:p>
          <a:p>
            <a:r>
              <a:rPr lang="en-US" dirty="0" smtClean="0">
                <a:solidFill>
                  <a:srgbClr val="373DA1"/>
                </a:solidFill>
                <a:latin typeface="Berlin Sans FB" panose="020E0602020502020306" pitchFamily="34" charset="0"/>
              </a:rPr>
              <a:t>Physical effects</a:t>
            </a:r>
          </a:p>
          <a:p>
            <a:r>
              <a:rPr lang="en-US" dirty="0" smtClean="0">
                <a:solidFill>
                  <a:srgbClr val="373DA1"/>
                </a:solidFill>
                <a:latin typeface="Berlin Sans FB" panose="020E0602020502020306" pitchFamily="34" charset="0"/>
              </a:rPr>
              <a:t>Weaker immune system</a:t>
            </a:r>
          </a:p>
          <a:p>
            <a:r>
              <a:rPr lang="en-US" dirty="0" smtClean="0">
                <a:solidFill>
                  <a:srgbClr val="373DA1"/>
                </a:solidFill>
                <a:latin typeface="Berlin Sans FB" panose="020E0602020502020306" pitchFamily="34" charset="0"/>
              </a:rPr>
              <a:t>High blood pressure</a:t>
            </a:r>
          </a:p>
          <a:p>
            <a:r>
              <a:rPr lang="en-US" dirty="0" smtClean="0">
                <a:solidFill>
                  <a:srgbClr val="373DA1"/>
                </a:solidFill>
                <a:latin typeface="Berlin Sans FB" panose="020E0602020502020306" pitchFamily="34" charset="0"/>
              </a:rPr>
              <a:t>Mental health impact</a:t>
            </a:r>
          </a:p>
          <a:p>
            <a:r>
              <a:rPr lang="en-US" dirty="0" smtClean="0">
                <a:solidFill>
                  <a:srgbClr val="373DA1"/>
                </a:solidFill>
                <a:latin typeface="Berlin Sans FB" panose="020E0602020502020306" pitchFamily="34" charset="0"/>
              </a:rPr>
              <a:t>Depression</a:t>
            </a:r>
          </a:p>
          <a:p>
            <a:r>
              <a:rPr lang="en-US" dirty="0" smtClean="0">
                <a:solidFill>
                  <a:srgbClr val="373DA1"/>
                </a:solidFill>
                <a:latin typeface="Berlin Sans FB" panose="020E0602020502020306" pitchFamily="34" charset="0"/>
              </a:rPr>
              <a:t>Anger</a:t>
            </a:r>
          </a:p>
          <a:p>
            <a:r>
              <a:rPr lang="en-US" dirty="0" smtClean="0">
                <a:solidFill>
                  <a:srgbClr val="373DA1"/>
                </a:solidFill>
                <a:latin typeface="Berlin Sans FB" panose="020E0602020502020306" pitchFamily="34" charset="0"/>
              </a:rPr>
              <a:t>Strained relationships</a:t>
            </a:r>
          </a:p>
          <a:p>
            <a:r>
              <a:rPr lang="en-US" dirty="0" smtClean="0">
                <a:solidFill>
                  <a:srgbClr val="373DA1"/>
                </a:solidFill>
                <a:latin typeface="Berlin Sans FB" panose="020E0602020502020306" pitchFamily="34" charset="0"/>
              </a:rPr>
              <a:t>Guilt</a:t>
            </a:r>
            <a:endParaRPr lang="en-US" dirty="0">
              <a:solidFill>
                <a:srgbClr val="373DA1"/>
              </a:solidFill>
              <a:latin typeface="Berlin Sans FB" panose="020E0602020502020306" pitchFamily="34" charset="0"/>
            </a:endParaRPr>
          </a:p>
        </p:txBody>
      </p:sp>
      <p:pic>
        <p:nvPicPr>
          <p:cNvPr id="14338" name="Picture 2" descr="Image result for depression parent"/>
          <p:cNvPicPr>
            <a:picLocks noChangeAspect="1" noChangeArrowheads="1"/>
          </p:cNvPicPr>
          <p:nvPr/>
        </p:nvPicPr>
        <p:blipFill rotWithShape="1">
          <a:blip r:embed="rId3">
            <a:extLst>
              <a:ext uri="{28A0092B-C50C-407E-A947-70E740481C1C}">
                <a14:useLocalDpi xmlns:a14="http://schemas.microsoft.com/office/drawing/2010/main" val="0"/>
              </a:ext>
            </a:extLst>
          </a:blip>
          <a:srcRect r="47194"/>
          <a:stretch/>
        </p:blipFill>
        <p:spPr bwMode="auto">
          <a:xfrm>
            <a:off x="4152900" y="1325753"/>
            <a:ext cx="2723465" cy="269911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weak immune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025" y="4075271"/>
            <a:ext cx="3508375" cy="242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549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866</TotalTime>
  <Words>452</Words>
  <Application>Microsoft Office PowerPoint</Application>
  <PresentationFormat>On-screen Show (4:3)</PresentationFormat>
  <Paragraphs>57</Paragraphs>
  <Slides>23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Berlin Sans FB</vt:lpstr>
      <vt:lpstr>Calibri</vt:lpstr>
      <vt:lpstr>Calibri Light</vt:lpstr>
      <vt:lpstr>Georgia</vt:lpstr>
      <vt:lpstr>Wingdings</vt:lpstr>
      <vt:lpstr>Office Theme</vt:lpstr>
      <vt:lpstr>PowerPoint Presentation</vt:lpstr>
      <vt:lpstr>PowerPoint Presentation</vt:lpstr>
      <vt:lpstr>PowerPoint Presentation</vt:lpstr>
      <vt:lpstr>PowerPoint Presentation</vt:lpstr>
      <vt:lpstr>PowerPoint Presentation</vt:lpstr>
      <vt:lpstr>Reasons why we don’t take care of ourselves</vt:lpstr>
      <vt:lpstr>Self-sacrificing vs Healthy Boundaries</vt:lpstr>
      <vt:lpstr>Parents are human too!</vt:lpstr>
      <vt:lpstr>What happens to a PARENT when he/she neglects self care? </vt:lpstr>
      <vt:lpstr>What happens to a CHILD when a parent neglects self care?</vt:lpstr>
      <vt:lpstr>Not self-caring, makes parenting HARDER!</vt:lpstr>
      <vt:lpstr>PowerPoint Presentation</vt:lpstr>
      <vt:lpstr>You have permission to set healthy boundaries &amp; to self-care!</vt:lpstr>
      <vt:lpstr>PowerPoint Presentation</vt:lpstr>
      <vt:lpstr>PowerPoint Presentation</vt:lpstr>
      <vt:lpstr>Using Positive Self-talk to Cultivate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KIPP Houston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Narvaez Gonzalez</dc:creator>
  <cp:lastModifiedBy>Jessica Narvaez Gonzalez</cp:lastModifiedBy>
  <cp:revision>56</cp:revision>
  <dcterms:created xsi:type="dcterms:W3CDTF">2019-12-20T15:22:42Z</dcterms:created>
  <dcterms:modified xsi:type="dcterms:W3CDTF">2020-01-15T03:37:45Z</dcterms:modified>
</cp:coreProperties>
</file>